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303" r:id="rId39"/>
    <p:sldId id="305" r:id="rId40"/>
    <p:sldId id="304" r:id="rId41"/>
    <p:sldId id="294" r:id="rId42"/>
    <p:sldId id="295" r:id="rId43"/>
    <p:sldId id="296" r:id="rId44"/>
    <p:sldId id="297" r:id="rId45"/>
    <p:sldId id="298" r:id="rId46"/>
    <p:sldId id="299" r:id="rId47"/>
    <p:sldId id="300" r:id="rId48"/>
    <p:sldId id="306" r:id="rId49"/>
    <p:sldId id="301" r:id="rId50"/>
    <p:sldId id="302"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244"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218275-C8F9-4D07-928E-1307D094BF76}" type="datetimeFigureOut">
              <a:rPr lang="en-US" smtClean="0"/>
              <a:t>7/24/2019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1191755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218275-C8F9-4D07-928E-1307D094BF76}" type="datetimeFigureOut">
              <a:rPr lang="en-US" smtClean="0"/>
              <a:t>7/24/2019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2748597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218275-C8F9-4D07-928E-1307D094BF76}" type="datetimeFigureOut">
              <a:rPr lang="en-US" smtClean="0"/>
              <a:t>7/24/2019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2672109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218275-C8F9-4D07-928E-1307D094BF76}" type="datetimeFigureOut">
              <a:rPr lang="en-US" smtClean="0"/>
              <a:t>7/24/2019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171226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218275-C8F9-4D07-928E-1307D094BF76}" type="datetimeFigureOut">
              <a:rPr lang="en-US" smtClean="0"/>
              <a:t>7/24/2019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3066566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218275-C8F9-4D07-928E-1307D094BF76}" type="datetimeFigureOut">
              <a:rPr lang="en-US" smtClean="0"/>
              <a:t>7/24/2019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2373416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218275-C8F9-4D07-928E-1307D094BF76}" type="datetimeFigureOut">
              <a:rPr lang="en-US" smtClean="0"/>
              <a:t>7/24/2019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1003720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218275-C8F9-4D07-928E-1307D094BF76}" type="datetimeFigureOut">
              <a:rPr lang="en-US" smtClean="0"/>
              <a:t>7/24/2019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3738374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218275-C8F9-4D07-928E-1307D094BF76}" type="datetimeFigureOut">
              <a:rPr lang="en-US" smtClean="0"/>
              <a:t>7/24/2019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120490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218275-C8F9-4D07-928E-1307D094BF76}" type="datetimeFigureOut">
              <a:rPr lang="en-US" smtClean="0"/>
              <a:t>7/24/2019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1939885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218275-C8F9-4D07-928E-1307D094BF76}" type="datetimeFigureOut">
              <a:rPr lang="en-US" smtClean="0"/>
              <a:t>7/24/2019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C18017-19C9-4617-BFBA-2E0620A752BB}" type="slidenum">
              <a:rPr lang="en-US" smtClean="0"/>
              <a:t>‹#›</a:t>
            </a:fld>
            <a:endParaRPr lang="en-US"/>
          </a:p>
        </p:txBody>
      </p:sp>
    </p:spTree>
    <p:extLst>
      <p:ext uri="{BB962C8B-B14F-4D97-AF65-F5344CB8AC3E}">
        <p14:creationId xmlns:p14="http://schemas.microsoft.com/office/powerpoint/2010/main" val="3677574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218275-C8F9-4D07-928E-1307D094BF76}" type="datetimeFigureOut">
              <a:rPr lang="en-US" smtClean="0"/>
              <a:t>7/24/2019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C18017-19C9-4617-BFBA-2E0620A752BB}" type="slidenum">
              <a:rPr lang="en-US" smtClean="0"/>
              <a:t>‹#›</a:t>
            </a:fld>
            <a:endParaRPr lang="en-US"/>
          </a:p>
        </p:txBody>
      </p:sp>
    </p:spTree>
    <p:extLst>
      <p:ext uri="{BB962C8B-B14F-4D97-AF65-F5344CB8AC3E}">
        <p14:creationId xmlns:p14="http://schemas.microsoft.com/office/powerpoint/2010/main" val="1992181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REFRACTIVE ERROR AND LOW VISION</a:t>
            </a:r>
            <a:endParaRPr lang="en-US" dirty="0"/>
          </a:p>
        </p:txBody>
      </p:sp>
      <p:sp>
        <p:nvSpPr>
          <p:cNvPr id="3" name="Subtitle 2"/>
          <p:cNvSpPr>
            <a:spLocks noGrp="1"/>
          </p:cNvSpPr>
          <p:nvPr>
            <p:ph type="subTitle" idx="1"/>
          </p:nvPr>
        </p:nvSpPr>
        <p:spPr/>
        <p:txBody>
          <a:bodyPr>
            <a:normAutofit/>
          </a:bodyPr>
          <a:lstStyle/>
          <a:p>
            <a:r>
              <a:rPr lang="en-US" i="1" dirty="0" smtClean="0">
                <a:solidFill>
                  <a:srgbClr val="FF0000"/>
                </a:solidFill>
              </a:rPr>
              <a:t>PROF. </a:t>
            </a:r>
            <a:r>
              <a:rPr lang="en-US" i="1" dirty="0" smtClean="0">
                <a:solidFill>
                  <a:srgbClr val="FF0000"/>
                </a:solidFill>
              </a:rPr>
              <a:t>T. ADE</a:t>
            </a:r>
            <a:endParaRPr lang="en-US" i="1" dirty="0" smtClean="0">
              <a:solidFill>
                <a:srgbClr val="FF0000"/>
              </a:solidFill>
            </a:endParaRPr>
          </a:p>
        </p:txBody>
      </p:sp>
    </p:spTree>
    <p:extLst>
      <p:ext uri="{BB962C8B-B14F-4D97-AF65-F5344CB8AC3E}">
        <p14:creationId xmlns:p14="http://schemas.microsoft.com/office/powerpoint/2010/main" val="147022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2. </a:t>
            </a:r>
            <a:r>
              <a:rPr lang="en-US" dirty="0" err="1"/>
              <a:t>Curvatural</a:t>
            </a:r>
            <a:r>
              <a:rPr lang="en-US" dirty="0"/>
              <a:t> </a:t>
            </a:r>
            <a:r>
              <a:rPr lang="en-US" dirty="0" err="1"/>
              <a:t>hypermetropia</a:t>
            </a:r>
            <a:r>
              <a:rPr lang="en-US" dirty="0"/>
              <a:t> is the condition in which the curvature of cornea, lens or both is flatter than the normal resulting in a decrease in the refractive power of eye. </a:t>
            </a:r>
            <a:endParaRPr lang="en-US" dirty="0" smtClean="0"/>
          </a:p>
          <a:p>
            <a:endParaRPr lang="en-US" dirty="0"/>
          </a:p>
          <a:p>
            <a:r>
              <a:rPr lang="en-US" dirty="0" smtClean="0"/>
              <a:t>About </a:t>
            </a:r>
            <a:r>
              <a:rPr lang="en-US" dirty="0"/>
              <a:t>1 mm increase in radius of curvature results in 6 </a:t>
            </a:r>
            <a:r>
              <a:rPr lang="en-US" dirty="0" err="1"/>
              <a:t>dioptres</a:t>
            </a:r>
            <a:r>
              <a:rPr lang="en-US" dirty="0"/>
              <a:t> of </a:t>
            </a:r>
            <a:r>
              <a:rPr lang="en-US" dirty="0" err="1"/>
              <a:t>hypermetropia</a:t>
            </a:r>
            <a:r>
              <a:rPr lang="en-US" dirty="0"/>
              <a:t>. </a:t>
            </a:r>
          </a:p>
          <a:p>
            <a:endParaRPr lang="en-US" dirty="0"/>
          </a:p>
        </p:txBody>
      </p:sp>
    </p:spTree>
    <p:extLst>
      <p:ext uri="{BB962C8B-B14F-4D97-AF65-F5344CB8AC3E}">
        <p14:creationId xmlns:p14="http://schemas.microsoft.com/office/powerpoint/2010/main" val="6720920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3. Index </a:t>
            </a:r>
            <a:r>
              <a:rPr lang="en-US" dirty="0" err="1"/>
              <a:t>hypermetropia</a:t>
            </a:r>
            <a:r>
              <a:rPr lang="en-US" dirty="0"/>
              <a:t> occurs due to decrease in refractive index of the lens in old age. </a:t>
            </a:r>
            <a:endParaRPr lang="en-US" dirty="0" smtClean="0"/>
          </a:p>
          <a:p>
            <a:r>
              <a:rPr lang="en-US" dirty="0" smtClean="0"/>
              <a:t>It </a:t>
            </a:r>
            <a:r>
              <a:rPr lang="en-US" dirty="0"/>
              <a:t>may also occur in diabetics under treatment</a:t>
            </a:r>
            <a:r>
              <a:rPr lang="en-US" dirty="0" smtClean="0"/>
              <a:t>.</a:t>
            </a:r>
          </a:p>
          <a:p>
            <a:endParaRPr lang="en-US" dirty="0"/>
          </a:p>
          <a:p>
            <a:r>
              <a:rPr lang="en-US" dirty="0" smtClean="0"/>
              <a:t> </a:t>
            </a:r>
            <a:r>
              <a:rPr lang="en-US" dirty="0"/>
              <a:t>4. Positional </a:t>
            </a:r>
            <a:r>
              <a:rPr lang="en-US" dirty="0" err="1"/>
              <a:t>hypermetropia</a:t>
            </a:r>
            <a:r>
              <a:rPr lang="en-US" dirty="0"/>
              <a:t> results from posteriorly placed crystalline </a:t>
            </a:r>
            <a:r>
              <a:rPr lang="en-US" dirty="0" smtClean="0"/>
              <a:t>lens</a:t>
            </a:r>
            <a:endParaRPr lang="en-US" dirty="0"/>
          </a:p>
        </p:txBody>
      </p:sp>
    </p:spTree>
    <p:extLst>
      <p:ext uri="{BB962C8B-B14F-4D97-AF65-F5344CB8AC3E}">
        <p14:creationId xmlns:p14="http://schemas.microsoft.com/office/powerpoint/2010/main" val="248565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 </a:t>
            </a:r>
            <a:r>
              <a:rPr lang="en-US" dirty="0"/>
              <a:t>5. Absence of crystalline lens either congenitally or acquired (following surgical removal or posterior dislocation) leads to </a:t>
            </a:r>
            <a:r>
              <a:rPr lang="en-US" dirty="0" err="1"/>
              <a:t>aphakia</a:t>
            </a:r>
            <a:r>
              <a:rPr lang="en-US" dirty="0"/>
              <a:t> — a condition of high </a:t>
            </a:r>
            <a:r>
              <a:rPr lang="en-US" dirty="0" err="1"/>
              <a:t>hypermetropia</a:t>
            </a:r>
            <a:endParaRPr lang="en-US" dirty="0"/>
          </a:p>
          <a:p>
            <a:endParaRPr lang="en-US" dirty="0"/>
          </a:p>
        </p:txBody>
      </p:sp>
    </p:spTree>
    <p:extLst>
      <p:ext uri="{BB962C8B-B14F-4D97-AF65-F5344CB8AC3E}">
        <p14:creationId xmlns:p14="http://schemas.microsoft.com/office/powerpoint/2010/main" val="397722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picture </a:t>
            </a:r>
          </a:p>
        </p:txBody>
      </p:sp>
      <p:sp>
        <p:nvSpPr>
          <p:cNvPr id="3" name="Content Placeholder 2"/>
          <p:cNvSpPr>
            <a:spLocks noGrp="1"/>
          </p:cNvSpPr>
          <p:nvPr>
            <p:ph idx="1"/>
          </p:nvPr>
        </p:nvSpPr>
        <p:spPr/>
        <p:txBody>
          <a:bodyPr>
            <a:normAutofit fontScale="92500" lnSpcReduction="20000"/>
          </a:bodyPr>
          <a:lstStyle/>
          <a:p>
            <a:r>
              <a:rPr lang="en-US" dirty="0" smtClean="0"/>
              <a:t>Symptoms:</a:t>
            </a:r>
          </a:p>
          <a:p>
            <a:r>
              <a:rPr lang="en-US" dirty="0" smtClean="0"/>
              <a:t> </a:t>
            </a:r>
            <a:r>
              <a:rPr lang="en-US" dirty="0"/>
              <a:t>In patients with </a:t>
            </a:r>
            <a:r>
              <a:rPr lang="en-US" dirty="0" err="1"/>
              <a:t>hypermetropia</a:t>
            </a:r>
            <a:r>
              <a:rPr lang="en-US" dirty="0"/>
              <a:t> the symptoms vary depending upon the age of patient and the degree of refractive error. </a:t>
            </a:r>
            <a:endParaRPr lang="en-US" dirty="0" smtClean="0"/>
          </a:p>
          <a:p>
            <a:r>
              <a:rPr lang="en-US" dirty="0" smtClean="0"/>
              <a:t>These </a:t>
            </a:r>
            <a:r>
              <a:rPr lang="en-US" dirty="0"/>
              <a:t>can be grouped as under: </a:t>
            </a:r>
            <a:endParaRPr lang="en-US" dirty="0" smtClean="0"/>
          </a:p>
          <a:p>
            <a:endParaRPr lang="en-US" dirty="0"/>
          </a:p>
          <a:p>
            <a:r>
              <a:rPr lang="en-US" dirty="0" smtClean="0"/>
              <a:t>1</a:t>
            </a:r>
            <a:r>
              <a:rPr lang="en-US" dirty="0"/>
              <a:t>. Asymptomatic. A small amount of refractive error in young patients is usually corrected by mild accommodative effort without producing any symptom. </a:t>
            </a:r>
          </a:p>
        </p:txBody>
      </p:sp>
    </p:spTree>
    <p:extLst>
      <p:ext uri="{BB962C8B-B14F-4D97-AF65-F5344CB8AC3E}">
        <p14:creationId xmlns:p14="http://schemas.microsoft.com/office/powerpoint/2010/main" val="2250199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2. </a:t>
            </a:r>
            <a:r>
              <a:rPr lang="en-US" dirty="0" err="1"/>
              <a:t>Asthenopic</a:t>
            </a:r>
            <a:r>
              <a:rPr lang="en-US" dirty="0"/>
              <a:t> symptoms. At times the </a:t>
            </a:r>
            <a:r>
              <a:rPr lang="en-US" dirty="0" err="1"/>
              <a:t>hypermetropia</a:t>
            </a:r>
            <a:r>
              <a:rPr lang="en-US" dirty="0"/>
              <a:t> is fully corrected (thus vision is normal) but </a:t>
            </a:r>
            <a:r>
              <a:rPr lang="en-US" dirty="0" smtClean="0"/>
              <a:t>due to </a:t>
            </a:r>
            <a:r>
              <a:rPr lang="en-US" dirty="0"/>
              <a:t>sustained accommodative efforts patient develops </a:t>
            </a:r>
            <a:r>
              <a:rPr lang="en-US" dirty="0" err="1"/>
              <a:t>asthenopic</a:t>
            </a:r>
            <a:r>
              <a:rPr lang="en-US" dirty="0"/>
              <a:t> </a:t>
            </a:r>
            <a:r>
              <a:rPr lang="en-US" dirty="0" err="1"/>
              <a:t>sysmtoms</a:t>
            </a:r>
            <a:r>
              <a:rPr lang="en-US" dirty="0"/>
              <a:t>. </a:t>
            </a:r>
            <a:endParaRPr lang="en-US" dirty="0" smtClean="0"/>
          </a:p>
          <a:p>
            <a:r>
              <a:rPr lang="en-US" dirty="0" smtClean="0"/>
              <a:t>These </a:t>
            </a:r>
            <a:r>
              <a:rPr lang="en-US" dirty="0"/>
              <a:t>include: tiredness of eyes, frontal or </a:t>
            </a:r>
            <a:r>
              <a:rPr lang="en-US" dirty="0" err="1"/>
              <a:t>fronto</a:t>
            </a:r>
            <a:r>
              <a:rPr lang="en-US" dirty="0"/>
              <a:t>-temporal headache, watering and mild photophobia. </a:t>
            </a:r>
            <a:endParaRPr lang="en-US" dirty="0" smtClean="0"/>
          </a:p>
          <a:p>
            <a:r>
              <a:rPr lang="en-US" dirty="0" smtClean="0"/>
              <a:t>These </a:t>
            </a:r>
            <a:r>
              <a:rPr lang="en-US" dirty="0" err="1"/>
              <a:t>asthenopic</a:t>
            </a:r>
            <a:r>
              <a:rPr lang="en-US" dirty="0"/>
              <a:t> symptoms are especially associated with near work and increase towards evening</a:t>
            </a:r>
          </a:p>
        </p:txBody>
      </p:sp>
    </p:spTree>
    <p:extLst>
      <p:ext uri="{BB962C8B-B14F-4D97-AF65-F5344CB8AC3E}">
        <p14:creationId xmlns:p14="http://schemas.microsoft.com/office/powerpoint/2010/main" val="1219568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3. Defective vision with </a:t>
            </a:r>
            <a:r>
              <a:rPr lang="en-US" dirty="0" err="1"/>
              <a:t>asthenopic</a:t>
            </a:r>
            <a:r>
              <a:rPr lang="en-US" dirty="0"/>
              <a:t> </a:t>
            </a:r>
            <a:r>
              <a:rPr lang="en-US" dirty="0" smtClean="0"/>
              <a:t>symptoms.</a:t>
            </a:r>
          </a:p>
          <a:p>
            <a:endParaRPr lang="en-US" dirty="0"/>
          </a:p>
          <a:p>
            <a:r>
              <a:rPr lang="en-US" dirty="0" smtClean="0"/>
              <a:t>When </a:t>
            </a:r>
            <a:r>
              <a:rPr lang="en-US" dirty="0"/>
              <a:t>the amount of </a:t>
            </a:r>
            <a:r>
              <a:rPr lang="en-US" dirty="0" err="1"/>
              <a:t>hypermetropia</a:t>
            </a:r>
            <a:r>
              <a:rPr lang="en-US" dirty="0"/>
              <a:t> is such that it is not fully corrected by the voluntary accommodative efforts, then the patients complain of defective vision which is more for near than distance and is associated with </a:t>
            </a:r>
            <a:r>
              <a:rPr lang="en-US" dirty="0" err="1"/>
              <a:t>asthenopic</a:t>
            </a:r>
            <a:r>
              <a:rPr lang="en-US" dirty="0"/>
              <a:t> symptoms due to sustained accommodative efforts. </a:t>
            </a:r>
          </a:p>
        </p:txBody>
      </p:sp>
    </p:spTree>
    <p:extLst>
      <p:ext uri="{BB962C8B-B14F-4D97-AF65-F5344CB8AC3E}">
        <p14:creationId xmlns:p14="http://schemas.microsoft.com/office/powerpoint/2010/main" val="27626802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4. Defective vision only. </a:t>
            </a:r>
            <a:endParaRPr lang="en-US" dirty="0" smtClean="0"/>
          </a:p>
          <a:p>
            <a:endParaRPr lang="en-US" dirty="0"/>
          </a:p>
          <a:p>
            <a:r>
              <a:rPr lang="en-US" dirty="0" smtClean="0"/>
              <a:t>When </a:t>
            </a:r>
            <a:r>
              <a:rPr lang="en-US" dirty="0"/>
              <a:t>the amount of </a:t>
            </a:r>
            <a:r>
              <a:rPr lang="en-US" dirty="0" err="1"/>
              <a:t>hypermetropia</a:t>
            </a:r>
            <a:r>
              <a:rPr lang="en-US" dirty="0"/>
              <a:t> is very high, the patients usually do not accommodate (especially adults) and there occurs marked defective vision for near and distance. </a:t>
            </a:r>
          </a:p>
        </p:txBody>
      </p:sp>
    </p:spTree>
    <p:extLst>
      <p:ext uri="{BB962C8B-B14F-4D97-AF65-F5344CB8AC3E}">
        <p14:creationId xmlns:p14="http://schemas.microsoft.com/office/powerpoint/2010/main" val="9608923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Signs </a:t>
            </a:r>
            <a:endParaRPr lang="en-US" dirty="0" smtClean="0"/>
          </a:p>
          <a:p>
            <a:r>
              <a:rPr lang="en-US" dirty="0" smtClean="0"/>
              <a:t>1</a:t>
            </a:r>
            <a:r>
              <a:rPr lang="en-US" dirty="0"/>
              <a:t>. Size of eyeball may appear small as a whole</a:t>
            </a:r>
            <a:r>
              <a:rPr lang="en-US" dirty="0" smtClean="0"/>
              <a:t>.</a:t>
            </a:r>
          </a:p>
          <a:p>
            <a:r>
              <a:rPr lang="en-US" dirty="0" smtClean="0"/>
              <a:t> </a:t>
            </a:r>
            <a:r>
              <a:rPr lang="en-US" dirty="0"/>
              <a:t>2. Cornea may be slightly smaller than the normal. </a:t>
            </a:r>
            <a:endParaRPr lang="en-US" dirty="0" smtClean="0"/>
          </a:p>
          <a:p>
            <a:r>
              <a:rPr lang="en-US" dirty="0" smtClean="0"/>
              <a:t>3</a:t>
            </a:r>
            <a:r>
              <a:rPr lang="en-US" dirty="0"/>
              <a:t>. Anterior chamber is comparatively shallow. </a:t>
            </a:r>
            <a:endParaRPr lang="en-US" dirty="0" smtClean="0"/>
          </a:p>
        </p:txBody>
      </p:sp>
    </p:spTree>
    <p:extLst>
      <p:ext uri="{BB962C8B-B14F-4D97-AF65-F5344CB8AC3E}">
        <p14:creationId xmlns:p14="http://schemas.microsoft.com/office/powerpoint/2010/main" val="292056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4. Fundus examination reveals a small optic disc which may look more vascular with ill-defined margins and even may simulate </a:t>
            </a:r>
            <a:r>
              <a:rPr lang="en-US" dirty="0" err="1"/>
              <a:t>papillitis</a:t>
            </a:r>
            <a:r>
              <a:rPr lang="en-US" dirty="0"/>
              <a:t> (though there is no swelling of the disc, and so it is called </a:t>
            </a:r>
            <a:r>
              <a:rPr lang="en-US" dirty="0" err="1"/>
              <a:t>pseudopapillitis</a:t>
            </a:r>
            <a:r>
              <a:rPr lang="en-US" dirty="0"/>
              <a:t>). </a:t>
            </a:r>
            <a:endParaRPr lang="en-US" dirty="0" smtClean="0"/>
          </a:p>
          <a:p>
            <a:endParaRPr lang="en-US" dirty="0"/>
          </a:p>
          <a:p>
            <a:r>
              <a:rPr lang="en-US" dirty="0" smtClean="0"/>
              <a:t>The </a:t>
            </a:r>
            <a:r>
              <a:rPr lang="en-US" dirty="0"/>
              <a:t>retina as a whole may shine due to greater brilliance of light reflections (shot silk appearance). </a:t>
            </a:r>
          </a:p>
          <a:p>
            <a:endParaRPr lang="en-US" dirty="0"/>
          </a:p>
        </p:txBody>
      </p:sp>
    </p:spTree>
    <p:extLst>
      <p:ext uri="{BB962C8B-B14F-4D97-AF65-F5344CB8AC3E}">
        <p14:creationId xmlns:p14="http://schemas.microsoft.com/office/powerpoint/2010/main" val="3295705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endParaRPr lang="en-US" dirty="0"/>
          </a:p>
          <a:p>
            <a:r>
              <a:rPr lang="en-US" dirty="0" smtClean="0"/>
              <a:t>5</a:t>
            </a:r>
            <a:r>
              <a:rPr lang="en-US" dirty="0"/>
              <a:t>. A-scan ultrasonography (biometry) may reveal a short </a:t>
            </a:r>
            <a:r>
              <a:rPr lang="en-US" dirty="0" err="1"/>
              <a:t>antero</a:t>
            </a:r>
            <a:r>
              <a:rPr lang="en-US" dirty="0"/>
              <a:t>-posterior length of the eyeball.</a:t>
            </a:r>
          </a:p>
          <a:p>
            <a:endParaRPr lang="en-US" dirty="0"/>
          </a:p>
        </p:txBody>
      </p:sp>
    </p:spTree>
    <p:extLst>
      <p:ext uri="{BB962C8B-B14F-4D97-AF65-F5344CB8AC3E}">
        <p14:creationId xmlns:p14="http://schemas.microsoft.com/office/powerpoint/2010/main" val="1948702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Emmetropia</a:t>
            </a:r>
            <a:r>
              <a:rPr lang="en-US" dirty="0"/>
              <a:t> (optically normal eye) can be defined as a state of refraction, where in the parallel rays of light coming from infinity are focused at the sensitive layer of retina with the accommodation being at rest </a:t>
            </a:r>
          </a:p>
        </p:txBody>
      </p:sp>
    </p:spTree>
    <p:extLst>
      <p:ext uri="{BB962C8B-B14F-4D97-AF65-F5344CB8AC3E}">
        <p14:creationId xmlns:p14="http://schemas.microsoft.com/office/powerpoint/2010/main" val="558775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a:t>
            </a:r>
          </a:p>
        </p:txBody>
      </p:sp>
      <p:sp>
        <p:nvSpPr>
          <p:cNvPr id="3" name="Content Placeholder 2"/>
          <p:cNvSpPr>
            <a:spLocks noGrp="1"/>
          </p:cNvSpPr>
          <p:nvPr>
            <p:ph idx="1"/>
          </p:nvPr>
        </p:nvSpPr>
        <p:spPr/>
        <p:txBody>
          <a:bodyPr/>
          <a:lstStyle/>
          <a:p>
            <a:r>
              <a:rPr lang="en-US" dirty="0"/>
              <a:t>Optical treatment. Basic principle of treatment is to prescribe convex (plus) lenses, so that the light </a:t>
            </a:r>
            <a:r>
              <a:rPr lang="en-US" dirty="0" smtClean="0"/>
              <a:t>rays </a:t>
            </a:r>
            <a:r>
              <a:rPr lang="en-US" dirty="0"/>
              <a:t>are brought to focus on the </a:t>
            </a:r>
            <a:r>
              <a:rPr lang="en-US" dirty="0" smtClean="0"/>
              <a:t>retina.</a:t>
            </a:r>
          </a:p>
          <a:p>
            <a:endParaRPr lang="en-US" dirty="0"/>
          </a:p>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3200400"/>
            <a:ext cx="56388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75913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MYOPIA</a:t>
            </a:r>
            <a:endParaRPr lang="en-US" dirty="0"/>
          </a:p>
        </p:txBody>
      </p:sp>
      <p:sp>
        <p:nvSpPr>
          <p:cNvPr id="3" name="Content Placeholder 2"/>
          <p:cNvSpPr>
            <a:spLocks noGrp="1"/>
          </p:cNvSpPr>
          <p:nvPr>
            <p:ph idx="1"/>
          </p:nvPr>
        </p:nvSpPr>
        <p:spPr/>
        <p:txBody>
          <a:bodyPr/>
          <a:lstStyle/>
          <a:p>
            <a:r>
              <a:rPr lang="en-US" dirty="0"/>
              <a:t>Myopia or short-sightedness is a type of refractive error in which parallel rays of light coming from infinity are focused in front of the retina when accommodation is at </a:t>
            </a:r>
            <a:r>
              <a:rPr lang="en-US" dirty="0" smtClean="0"/>
              <a:t>rest.</a:t>
            </a:r>
          </a:p>
          <a:p>
            <a:endParaRPr lang="en-US" dirty="0"/>
          </a:p>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657600"/>
            <a:ext cx="65532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127983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Etiological classification </a:t>
            </a:r>
          </a:p>
        </p:txBody>
      </p:sp>
      <p:sp>
        <p:nvSpPr>
          <p:cNvPr id="3" name="Content Placeholder 2"/>
          <p:cNvSpPr>
            <a:spLocks noGrp="1"/>
          </p:cNvSpPr>
          <p:nvPr>
            <p:ph idx="1"/>
          </p:nvPr>
        </p:nvSpPr>
        <p:spPr/>
        <p:txBody>
          <a:bodyPr/>
          <a:lstStyle/>
          <a:p>
            <a:r>
              <a:rPr lang="en-US" dirty="0"/>
              <a:t>1. Axial myopia results from increase in </a:t>
            </a:r>
            <a:r>
              <a:rPr lang="en-US" dirty="0" err="1"/>
              <a:t>anteroposterior</a:t>
            </a:r>
            <a:r>
              <a:rPr lang="en-US" dirty="0"/>
              <a:t> length of the eyeball. It is the commonest form</a:t>
            </a:r>
            <a:r>
              <a:rPr lang="en-US" dirty="0" smtClean="0"/>
              <a:t>.</a:t>
            </a:r>
          </a:p>
          <a:p>
            <a:endParaRPr lang="en-US" dirty="0"/>
          </a:p>
          <a:p>
            <a:r>
              <a:rPr lang="en-US" dirty="0" smtClean="0"/>
              <a:t> </a:t>
            </a:r>
            <a:r>
              <a:rPr lang="en-US" dirty="0"/>
              <a:t>2. </a:t>
            </a:r>
            <a:r>
              <a:rPr lang="en-US" dirty="0" err="1"/>
              <a:t>Curvatural</a:t>
            </a:r>
            <a:r>
              <a:rPr lang="en-US" dirty="0"/>
              <a:t> myopia occurs due to increased curvature of the cornea, lens or both</a:t>
            </a:r>
          </a:p>
        </p:txBody>
      </p:sp>
    </p:spTree>
    <p:extLst>
      <p:ext uri="{BB962C8B-B14F-4D97-AF65-F5344CB8AC3E}">
        <p14:creationId xmlns:p14="http://schemas.microsoft.com/office/powerpoint/2010/main" val="28691980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3. Positional myopia is produced by anterior placement of crystalline lens in the eye</a:t>
            </a:r>
            <a:r>
              <a:rPr lang="en-US" dirty="0" smtClean="0"/>
              <a:t>.</a:t>
            </a:r>
          </a:p>
          <a:p>
            <a:r>
              <a:rPr lang="en-US" dirty="0" smtClean="0"/>
              <a:t> </a:t>
            </a:r>
            <a:r>
              <a:rPr lang="en-US" dirty="0"/>
              <a:t>4. Index myopia results from increase in the refractive index of crystalline lens associated with nuclear sclerosis. </a:t>
            </a:r>
            <a:endParaRPr lang="en-US" dirty="0" smtClean="0"/>
          </a:p>
          <a:p>
            <a:r>
              <a:rPr lang="en-US" dirty="0" smtClean="0"/>
              <a:t>5</a:t>
            </a:r>
            <a:r>
              <a:rPr lang="en-US" dirty="0"/>
              <a:t>. Myopia due to excessive accommodation occurs in patients with spasm of accommodation.</a:t>
            </a:r>
          </a:p>
          <a:p>
            <a:endParaRPr lang="en-US" dirty="0"/>
          </a:p>
        </p:txBody>
      </p:sp>
    </p:spTree>
    <p:extLst>
      <p:ext uri="{BB962C8B-B14F-4D97-AF65-F5344CB8AC3E}">
        <p14:creationId xmlns:p14="http://schemas.microsoft.com/office/powerpoint/2010/main" val="42408441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picture </a:t>
            </a:r>
          </a:p>
        </p:txBody>
      </p:sp>
      <p:sp>
        <p:nvSpPr>
          <p:cNvPr id="3" name="Content Placeholder 2"/>
          <p:cNvSpPr>
            <a:spLocks noGrp="1"/>
          </p:cNvSpPr>
          <p:nvPr>
            <p:ph idx="1"/>
          </p:nvPr>
        </p:nvSpPr>
        <p:spPr/>
        <p:txBody>
          <a:bodyPr>
            <a:normAutofit/>
          </a:bodyPr>
          <a:lstStyle/>
          <a:p>
            <a:r>
              <a:rPr lang="en-US" dirty="0" smtClean="0"/>
              <a:t>Symptoms</a:t>
            </a:r>
          </a:p>
          <a:p>
            <a:r>
              <a:rPr lang="en-US" dirty="0" smtClean="0"/>
              <a:t>Poor </a:t>
            </a:r>
            <a:r>
              <a:rPr lang="en-US" dirty="0"/>
              <a:t>vision for distance (short-sightedness) is the main symptom of myopia.  </a:t>
            </a:r>
            <a:endParaRPr lang="en-US" dirty="0" smtClean="0"/>
          </a:p>
          <a:p>
            <a:r>
              <a:rPr lang="en-US" dirty="0" err="1" smtClean="0"/>
              <a:t>Asthenopic</a:t>
            </a:r>
            <a:r>
              <a:rPr lang="en-US" dirty="0" smtClean="0"/>
              <a:t> </a:t>
            </a:r>
            <a:r>
              <a:rPr lang="en-US" dirty="0"/>
              <a:t>symptoms may occur in patients with small degree of myopia.  </a:t>
            </a:r>
            <a:endParaRPr lang="en-US" dirty="0" smtClean="0"/>
          </a:p>
          <a:p>
            <a:r>
              <a:rPr lang="en-US" dirty="0" smtClean="0"/>
              <a:t>.</a:t>
            </a:r>
            <a:endParaRPr lang="en-US" dirty="0"/>
          </a:p>
          <a:p>
            <a:endParaRPr lang="en-US" dirty="0" smtClean="0"/>
          </a:p>
          <a:p>
            <a:endParaRPr lang="en-US" dirty="0"/>
          </a:p>
        </p:txBody>
      </p:sp>
    </p:spTree>
    <p:extLst>
      <p:ext uri="{BB962C8B-B14F-4D97-AF65-F5344CB8AC3E}">
        <p14:creationId xmlns:p14="http://schemas.microsoft.com/office/powerpoint/2010/main" val="4968128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Half shutting of the eyes may be complained by parents of the child.</a:t>
            </a:r>
          </a:p>
          <a:p>
            <a:r>
              <a:rPr lang="en-US" dirty="0"/>
              <a:t> </a:t>
            </a:r>
            <a:endParaRPr lang="en-US" dirty="0" smtClean="0"/>
          </a:p>
          <a:p>
            <a:endParaRPr lang="en-US" dirty="0"/>
          </a:p>
          <a:p>
            <a:r>
              <a:rPr lang="en-US" dirty="0" smtClean="0"/>
              <a:t>The </a:t>
            </a:r>
            <a:r>
              <a:rPr lang="en-US" dirty="0"/>
              <a:t>child does so to achieve the greater clarity of </a:t>
            </a:r>
            <a:r>
              <a:rPr lang="en-US" dirty="0" err="1"/>
              <a:t>stenopaeic</a:t>
            </a:r>
            <a:r>
              <a:rPr lang="en-US" dirty="0"/>
              <a:t> vision</a:t>
            </a:r>
          </a:p>
        </p:txBody>
      </p:sp>
    </p:spTree>
    <p:extLst>
      <p:ext uri="{BB962C8B-B14F-4D97-AF65-F5344CB8AC3E}">
        <p14:creationId xmlns:p14="http://schemas.microsoft.com/office/powerpoint/2010/main" val="4029094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Signs </a:t>
            </a:r>
            <a:endParaRPr lang="en-US" dirty="0" smtClean="0"/>
          </a:p>
          <a:p>
            <a:r>
              <a:rPr lang="en-US" dirty="0" smtClean="0"/>
              <a:t>Prominent </a:t>
            </a:r>
            <a:r>
              <a:rPr lang="en-US" dirty="0"/>
              <a:t>eyeballs. </a:t>
            </a:r>
            <a:endParaRPr lang="en-US" dirty="0" smtClean="0"/>
          </a:p>
          <a:p>
            <a:r>
              <a:rPr lang="en-US" dirty="0" smtClean="0"/>
              <a:t>The </a:t>
            </a:r>
            <a:r>
              <a:rPr lang="en-US" dirty="0"/>
              <a:t>myopic eyes typically are large and somewhat prominent.  </a:t>
            </a:r>
            <a:endParaRPr lang="en-US" dirty="0" smtClean="0"/>
          </a:p>
          <a:p>
            <a:r>
              <a:rPr lang="en-US" dirty="0" smtClean="0"/>
              <a:t>Anterior </a:t>
            </a:r>
            <a:r>
              <a:rPr lang="en-US" dirty="0"/>
              <a:t>chamber is slightly deeper than normal. </a:t>
            </a:r>
          </a:p>
          <a:p>
            <a:r>
              <a:rPr lang="en-US" dirty="0" smtClean="0"/>
              <a:t>Pupils </a:t>
            </a:r>
            <a:r>
              <a:rPr lang="en-US" dirty="0"/>
              <a:t>are somewhat large and a bit sluggishly reacting. </a:t>
            </a:r>
            <a:endParaRPr lang="en-US" dirty="0" smtClean="0"/>
          </a:p>
          <a:p>
            <a:endParaRPr lang="en-US" dirty="0"/>
          </a:p>
        </p:txBody>
      </p:sp>
    </p:spTree>
    <p:extLst>
      <p:ext uri="{BB962C8B-B14F-4D97-AF65-F5344CB8AC3E}">
        <p14:creationId xmlns:p14="http://schemas.microsoft.com/office/powerpoint/2010/main" val="15513923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 Fundus is normal; rarely temporal myopic crescent may be seen. </a:t>
            </a:r>
            <a:endParaRPr lang="en-US" dirty="0" smtClean="0"/>
          </a:p>
          <a:p>
            <a:endParaRPr lang="en-US" dirty="0"/>
          </a:p>
          <a:p>
            <a:r>
              <a:rPr lang="en-US" dirty="0" smtClean="0"/>
              <a:t>Magnitude </a:t>
            </a:r>
            <a:r>
              <a:rPr lang="en-US" dirty="0"/>
              <a:t>of refractive </a:t>
            </a:r>
            <a:r>
              <a:rPr lang="en-US" dirty="0" smtClean="0"/>
              <a:t>error: Simple </a:t>
            </a:r>
            <a:r>
              <a:rPr lang="en-US" dirty="0"/>
              <a:t>myopia usually occur between 5 and 10 year of age and it keeps on increasing till about 18-20 years of age at a rate of about –0.5 ± 0.30 every year. </a:t>
            </a:r>
            <a:endParaRPr lang="en-US" dirty="0" smtClean="0"/>
          </a:p>
          <a:p>
            <a:endParaRPr lang="en-US" dirty="0"/>
          </a:p>
          <a:p>
            <a:r>
              <a:rPr lang="en-US" dirty="0" smtClean="0"/>
              <a:t>In </a:t>
            </a:r>
            <a:r>
              <a:rPr lang="en-US" dirty="0"/>
              <a:t>simple myopia, usually the error does not exceed 6 to 8. </a:t>
            </a:r>
          </a:p>
          <a:p>
            <a:endParaRPr lang="en-US" dirty="0"/>
          </a:p>
        </p:txBody>
      </p:sp>
    </p:spTree>
    <p:extLst>
      <p:ext uri="{BB962C8B-B14F-4D97-AF65-F5344CB8AC3E}">
        <p14:creationId xmlns:p14="http://schemas.microsoft.com/office/powerpoint/2010/main" val="34093040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Treatment of myopia </a:t>
            </a:r>
            <a:endParaRPr lang="en-US" dirty="0" smtClean="0"/>
          </a:p>
          <a:p>
            <a:r>
              <a:rPr lang="en-US" dirty="0"/>
              <a:t> Optical treatment of myopia constitutes prescription of appropriate concave lenses, so</a:t>
            </a:r>
          </a:p>
          <a:p>
            <a:r>
              <a:rPr lang="en-US" dirty="0" smtClean="0"/>
              <a:t>that </a:t>
            </a:r>
            <a:r>
              <a:rPr lang="en-US" dirty="0"/>
              <a:t>clear image is formed on the retina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886200"/>
            <a:ext cx="50292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99646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ASTIGMATISM</a:t>
            </a:r>
          </a:p>
        </p:txBody>
      </p:sp>
      <p:sp>
        <p:nvSpPr>
          <p:cNvPr id="3" name="Content Placeholder 2"/>
          <p:cNvSpPr>
            <a:spLocks noGrp="1"/>
          </p:cNvSpPr>
          <p:nvPr>
            <p:ph idx="1"/>
          </p:nvPr>
        </p:nvSpPr>
        <p:spPr/>
        <p:txBody>
          <a:bodyPr/>
          <a:lstStyle/>
          <a:p>
            <a:r>
              <a:rPr lang="en-US" dirty="0"/>
              <a:t>Astigmatism is a type of refractive error wherein the refraction varies in the different </a:t>
            </a:r>
            <a:r>
              <a:rPr lang="en-US" dirty="0" err="1"/>
              <a:t>meridia</a:t>
            </a:r>
            <a:r>
              <a:rPr lang="en-US" dirty="0"/>
              <a:t>. </a:t>
            </a:r>
            <a:endParaRPr lang="en-US" dirty="0" smtClean="0"/>
          </a:p>
          <a:p>
            <a:r>
              <a:rPr lang="en-US" dirty="0" smtClean="0"/>
              <a:t>Consequently</a:t>
            </a:r>
            <a:r>
              <a:rPr lang="en-US" dirty="0"/>
              <a:t>, the rays of light entering in the eye cannot converge to a point focus but form focal lines. </a:t>
            </a:r>
            <a:endParaRPr lang="en-US" dirty="0" smtClean="0"/>
          </a:p>
          <a:p>
            <a:r>
              <a:rPr lang="en-US" dirty="0" smtClean="0"/>
              <a:t>Broadly</a:t>
            </a:r>
            <a:r>
              <a:rPr lang="en-US" dirty="0"/>
              <a:t>, there are two types of astigmatism: regular and irregular</a:t>
            </a:r>
          </a:p>
        </p:txBody>
      </p:sp>
    </p:spTree>
    <p:extLst>
      <p:ext uri="{BB962C8B-B14F-4D97-AF65-F5344CB8AC3E}">
        <p14:creationId xmlns:p14="http://schemas.microsoft.com/office/powerpoint/2010/main" val="525223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576388"/>
            <a:ext cx="7620000" cy="370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59014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524000"/>
            <a:ext cx="69342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00985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Etiology</a:t>
            </a:r>
          </a:p>
        </p:txBody>
      </p:sp>
      <p:sp>
        <p:nvSpPr>
          <p:cNvPr id="3" name="Content Placeholder 2"/>
          <p:cNvSpPr>
            <a:spLocks noGrp="1"/>
          </p:cNvSpPr>
          <p:nvPr>
            <p:ph idx="1"/>
          </p:nvPr>
        </p:nvSpPr>
        <p:spPr/>
        <p:txBody>
          <a:bodyPr/>
          <a:lstStyle/>
          <a:p>
            <a:r>
              <a:rPr lang="en-US" dirty="0"/>
              <a:t>1. Corneal astigmatism is the result of abnormalities of curvature of cornea. It constitutes the most common cause of astigmatism. </a:t>
            </a:r>
            <a:endParaRPr lang="en-US" dirty="0" smtClean="0"/>
          </a:p>
          <a:p>
            <a:r>
              <a:rPr lang="en-US" dirty="0" smtClean="0"/>
              <a:t>2</a:t>
            </a:r>
            <a:r>
              <a:rPr lang="en-US" dirty="0"/>
              <a:t>. Lenticular astigmatism is rare. It may be</a:t>
            </a:r>
            <a:r>
              <a:rPr lang="en-US" dirty="0" smtClean="0"/>
              <a:t>:</a:t>
            </a:r>
          </a:p>
          <a:p>
            <a:r>
              <a:rPr lang="en-US" dirty="0" smtClean="0"/>
              <a:t> </a:t>
            </a:r>
            <a:r>
              <a:rPr lang="en-US" dirty="0"/>
              <a:t>i. </a:t>
            </a:r>
            <a:r>
              <a:rPr lang="en-US" dirty="0" err="1"/>
              <a:t>Curvatural</a:t>
            </a:r>
            <a:r>
              <a:rPr lang="en-US" dirty="0"/>
              <a:t> due to abnormalities of curvature of lens as seen in </a:t>
            </a:r>
            <a:r>
              <a:rPr lang="en-US" dirty="0" err="1"/>
              <a:t>lenticonus</a:t>
            </a:r>
            <a:r>
              <a:rPr lang="en-US" dirty="0"/>
              <a:t>.</a:t>
            </a:r>
          </a:p>
        </p:txBody>
      </p:sp>
    </p:spTree>
    <p:extLst>
      <p:ext uri="{BB962C8B-B14F-4D97-AF65-F5344CB8AC3E}">
        <p14:creationId xmlns:p14="http://schemas.microsoft.com/office/powerpoint/2010/main" val="27299077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ii. Positional due to tilting or oblique placement of lens as seen in subluxation. </a:t>
            </a:r>
            <a:endParaRPr lang="en-US" dirty="0" smtClean="0"/>
          </a:p>
          <a:p>
            <a:r>
              <a:rPr lang="en-US" dirty="0" smtClean="0"/>
              <a:t>iii</a:t>
            </a:r>
            <a:r>
              <a:rPr lang="en-US" dirty="0"/>
              <a:t>. Index astigmatism may occur rarely due to variable </a:t>
            </a:r>
            <a:r>
              <a:rPr lang="en-US" dirty="0" smtClean="0"/>
              <a:t>refractive </a:t>
            </a:r>
            <a:r>
              <a:rPr lang="en-US" dirty="0"/>
              <a:t>index of lens in different </a:t>
            </a:r>
            <a:r>
              <a:rPr lang="en-US" dirty="0" err="1"/>
              <a:t>meridia</a:t>
            </a:r>
            <a:r>
              <a:rPr lang="en-US" dirty="0"/>
              <a:t>. </a:t>
            </a:r>
            <a:endParaRPr lang="en-US" dirty="0" smtClean="0"/>
          </a:p>
          <a:p>
            <a:r>
              <a:rPr lang="en-US" dirty="0" smtClean="0"/>
              <a:t>3</a:t>
            </a:r>
            <a:r>
              <a:rPr lang="en-US" dirty="0"/>
              <a:t>. Retinal astigmatism due to oblique placement of macula may also be seen occasionally.</a:t>
            </a:r>
          </a:p>
          <a:p>
            <a:endParaRPr lang="en-US" dirty="0"/>
          </a:p>
        </p:txBody>
      </p:sp>
    </p:spTree>
    <p:extLst>
      <p:ext uri="{BB962C8B-B14F-4D97-AF65-F5344CB8AC3E}">
        <p14:creationId xmlns:p14="http://schemas.microsoft.com/office/powerpoint/2010/main" val="1540259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Pictures</a:t>
            </a:r>
            <a:endParaRPr lang="en-US" dirty="0"/>
          </a:p>
        </p:txBody>
      </p:sp>
      <p:sp>
        <p:nvSpPr>
          <p:cNvPr id="3" name="Content Placeholder 2"/>
          <p:cNvSpPr>
            <a:spLocks noGrp="1"/>
          </p:cNvSpPr>
          <p:nvPr>
            <p:ph idx="1"/>
          </p:nvPr>
        </p:nvSpPr>
        <p:spPr/>
        <p:txBody>
          <a:bodyPr>
            <a:normAutofit/>
          </a:bodyPr>
          <a:lstStyle/>
          <a:p>
            <a:r>
              <a:rPr lang="en-US" dirty="0" smtClean="0"/>
              <a:t>Symptoms</a:t>
            </a:r>
          </a:p>
          <a:p>
            <a:r>
              <a:rPr lang="en-US" dirty="0" smtClean="0"/>
              <a:t>Symptoms </a:t>
            </a:r>
            <a:r>
              <a:rPr lang="en-US" dirty="0"/>
              <a:t>of regular astigmatism include</a:t>
            </a:r>
            <a:r>
              <a:rPr lang="en-US" dirty="0" smtClean="0"/>
              <a:t>:</a:t>
            </a:r>
          </a:p>
          <a:p>
            <a:r>
              <a:rPr lang="en-US" dirty="0" smtClean="0"/>
              <a:t> </a:t>
            </a:r>
            <a:r>
              <a:rPr lang="en-US" dirty="0"/>
              <a:t>(i) defective vision; </a:t>
            </a:r>
            <a:endParaRPr lang="en-US" dirty="0" smtClean="0"/>
          </a:p>
          <a:p>
            <a:r>
              <a:rPr lang="en-US" dirty="0" smtClean="0"/>
              <a:t>(</a:t>
            </a:r>
            <a:r>
              <a:rPr lang="en-US" dirty="0"/>
              <a:t>ii) blurring of objects; </a:t>
            </a:r>
            <a:endParaRPr lang="en-US" dirty="0" smtClean="0"/>
          </a:p>
          <a:p>
            <a:r>
              <a:rPr lang="en-US" dirty="0" smtClean="0"/>
              <a:t>(</a:t>
            </a:r>
            <a:r>
              <a:rPr lang="en-US" dirty="0"/>
              <a:t>iii) depending upon the type and degree of astigmatism, objects may appear proportionately elongated; </a:t>
            </a:r>
            <a:endParaRPr lang="en-US" dirty="0" smtClean="0"/>
          </a:p>
          <a:p>
            <a:endParaRPr lang="en-US" dirty="0" smtClean="0"/>
          </a:p>
        </p:txBody>
      </p:sp>
    </p:spTree>
    <p:extLst>
      <p:ext uri="{BB962C8B-B14F-4D97-AF65-F5344CB8AC3E}">
        <p14:creationId xmlns:p14="http://schemas.microsoft.com/office/powerpoint/2010/main" val="11282196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smtClean="0"/>
              <a:t>(</a:t>
            </a:r>
            <a:r>
              <a:rPr lang="en-US" dirty="0"/>
              <a:t>iv) </a:t>
            </a:r>
            <a:r>
              <a:rPr lang="en-US" dirty="0" err="1"/>
              <a:t>asthenopic</a:t>
            </a:r>
            <a:r>
              <a:rPr lang="en-US" dirty="0"/>
              <a:t> symptoms, which are marked especially in small amount of astigmatism, consist of a dull ache in the eyes, headache, early tiredness of eyes and sometimes nausea and even drowsiness.</a:t>
            </a:r>
          </a:p>
          <a:p>
            <a:endParaRPr lang="en-US" dirty="0"/>
          </a:p>
        </p:txBody>
      </p:sp>
    </p:spTree>
    <p:extLst>
      <p:ext uri="{BB962C8B-B14F-4D97-AF65-F5344CB8AC3E}">
        <p14:creationId xmlns:p14="http://schemas.microsoft.com/office/powerpoint/2010/main" val="3150142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Signs</a:t>
            </a:r>
          </a:p>
          <a:p>
            <a:r>
              <a:rPr lang="en-US" dirty="0" smtClean="0"/>
              <a:t>1</a:t>
            </a:r>
            <a:r>
              <a:rPr lang="en-US" dirty="0"/>
              <a:t>. Different power in two </a:t>
            </a:r>
            <a:r>
              <a:rPr lang="en-US" dirty="0" err="1"/>
              <a:t>meridia</a:t>
            </a:r>
            <a:r>
              <a:rPr lang="en-US" dirty="0"/>
              <a:t> is revealed on </a:t>
            </a:r>
            <a:r>
              <a:rPr lang="en-US" dirty="0" err="1"/>
              <a:t>retinoscopy</a:t>
            </a:r>
            <a:r>
              <a:rPr lang="en-US" dirty="0"/>
              <a:t> or </a:t>
            </a:r>
            <a:r>
              <a:rPr lang="en-US" dirty="0" err="1"/>
              <a:t>autorefractometry</a:t>
            </a:r>
            <a:r>
              <a:rPr lang="en-US" dirty="0" smtClean="0"/>
              <a:t>.</a:t>
            </a:r>
          </a:p>
          <a:p>
            <a:endParaRPr lang="en-US" dirty="0"/>
          </a:p>
          <a:p>
            <a:r>
              <a:rPr lang="en-US" dirty="0" smtClean="0"/>
              <a:t> </a:t>
            </a:r>
            <a:r>
              <a:rPr lang="en-US" dirty="0"/>
              <a:t>2. Oval or tilted optic disc may be seen on ophthalmoscopy in patients with high degree of astigmatism.</a:t>
            </a:r>
          </a:p>
        </p:txBody>
      </p:sp>
    </p:spTree>
    <p:extLst>
      <p:ext uri="{BB962C8B-B14F-4D97-AF65-F5344CB8AC3E}">
        <p14:creationId xmlns:p14="http://schemas.microsoft.com/office/powerpoint/2010/main" val="6128771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3. Head tilt. The astigmatic patients may (very exceptionally) develop a torticollis in an attempt to bring their axes nearer to the horizontal or vertical meridians</a:t>
            </a:r>
            <a:r>
              <a:rPr lang="en-US" dirty="0" smtClean="0"/>
              <a:t>.</a:t>
            </a:r>
          </a:p>
          <a:p>
            <a:endParaRPr lang="en-US" dirty="0"/>
          </a:p>
          <a:p>
            <a:r>
              <a:rPr lang="en-US" dirty="0" smtClean="0"/>
              <a:t> </a:t>
            </a:r>
            <a:r>
              <a:rPr lang="en-US" dirty="0"/>
              <a:t>4. Half closure of the lid. Like </a:t>
            </a:r>
            <a:r>
              <a:rPr lang="en-US" dirty="0" err="1"/>
              <a:t>myopes</a:t>
            </a:r>
            <a:r>
              <a:rPr lang="en-US" dirty="0"/>
              <a:t>, the astigmatic patients may half shut the eyes to achieve the greater clarity of </a:t>
            </a:r>
            <a:r>
              <a:rPr lang="en-US" dirty="0" err="1"/>
              <a:t>stenopaeic</a:t>
            </a:r>
            <a:r>
              <a:rPr lang="en-US" dirty="0"/>
              <a:t> vision.</a:t>
            </a:r>
          </a:p>
          <a:p>
            <a:endParaRPr lang="en-US" dirty="0"/>
          </a:p>
        </p:txBody>
      </p:sp>
    </p:spTree>
    <p:extLst>
      <p:ext uri="{BB962C8B-B14F-4D97-AF65-F5344CB8AC3E}">
        <p14:creationId xmlns:p14="http://schemas.microsoft.com/office/powerpoint/2010/main" val="181925407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a:t>
            </a:r>
          </a:p>
        </p:txBody>
      </p:sp>
      <p:sp>
        <p:nvSpPr>
          <p:cNvPr id="3" name="Content Placeholder 2"/>
          <p:cNvSpPr>
            <a:spLocks noGrp="1"/>
          </p:cNvSpPr>
          <p:nvPr>
            <p:ph idx="1"/>
          </p:nvPr>
        </p:nvSpPr>
        <p:spPr/>
        <p:txBody>
          <a:bodyPr/>
          <a:lstStyle/>
          <a:p>
            <a:r>
              <a:rPr lang="en-US" dirty="0"/>
              <a:t>1. Optical treatment of regular astigmatism comprises the prescribing appropriate cylindrical lens, discovered after accurate refraction</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1" y="3505200"/>
            <a:ext cx="701040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8263439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PRESBYOPIA</a:t>
            </a:r>
            <a:endParaRPr lang="en-US" dirty="0"/>
          </a:p>
        </p:txBody>
      </p:sp>
      <p:sp>
        <p:nvSpPr>
          <p:cNvPr id="3" name="Content Placeholder 2"/>
          <p:cNvSpPr>
            <a:spLocks noGrp="1"/>
          </p:cNvSpPr>
          <p:nvPr>
            <p:ph idx="1"/>
          </p:nvPr>
        </p:nvSpPr>
        <p:spPr/>
        <p:txBody>
          <a:bodyPr>
            <a:normAutofit/>
          </a:bodyPr>
          <a:lstStyle/>
          <a:p>
            <a:r>
              <a:rPr lang="en-US" dirty="0" smtClean="0"/>
              <a:t>This is the gradual loss of accommodative response resulting from reduced elasticity of the crystalline lens. </a:t>
            </a:r>
          </a:p>
          <a:p>
            <a:r>
              <a:rPr lang="en-US" dirty="0" smtClean="0"/>
              <a:t>Accommodative amplitude diminishes with age. </a:t>
            </a:r>
          </a:p>
        </p:txBody>
      </p:sp>
    </p:spTree>
    <p:extLst>
      <p:ext uri="{BB962C8B-B14F-4D97-AF65-F5344CB8AC3E}">
        <p14:creationId xmlns:p14="http://schemas.microsoft.com/office/powerpoint/2010/main" val="41413925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It becomes a clinical problem when the remaining accommodative amplitude is insufficient for the patient to read and carry out near vision </a:t>
            </a:r>
            <a:r>
              <a:rPr lang="en-US" dirty="0" smtClean="0"/>
              <a:t>tasks.</a:t>
            </a:r>
          </a:p>
          <a:p>
            <a:r>
              <a:rPr lang="en-US" dirty="0" smtClean="0"/>
              <a:t>Presbyopia usually begins in a patient aged 40 years. </a:t>
            </a:r>
          </a:p>
          <a:p>
            <a:r>
              <a:rPr lang="en-US" dirty="0" smtClean="0"/>
              <a:t>Patient has symptoms of asthenopia as well</a:t>
            </a:r>
            <a:endParaRPr lang="en-US" dirty="0"/>
          </a:p>
          <a:p>
            <a:endParaRPr lang="en-US" dirty="0"/>
          </a:p>
        </p:txBody>
      </p:sp>
    </p:spTree>
    <p:extLst>
      <p:ext uri="{BB962C8B-B14F-4D97-AF65-F5344CB8AC3E}">
        <p14:creationId xmlns:p14="http://schemas.microsoft.com/office/powerpoint/2010/main" val="815301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At birth, the eyeball is relatively short, having +2 to +3 </a:t>
            </a:r>
            <a:r>
              <a:rPr lang="en-US" dirty="0" err="1"/>
              <a:t>hypermetropia</a:t>
            </a:r>
            <a:r>
              <a:rPr lang="en-US" dirty="0"/>
              <a:t>. </a:t>
            </a:r>
            <a:endParaRPr lang="en-US" dirty="0" smtClean="0"/>
          </a:p>
          <a:p>
            <a:endParaRPr lang="en-US" dirty="0" smtClean="0"/>
          </a:p>
          <a:p>
            <a:r>
              <a:rPr lang="en-US" dirty="0" smtClean="0"/>
              <a:t>This </a:t>
            </a:r>
            <a:r>
              <a:rPr lang="en-US" dirty="0"/>
              <a:t>is gradually reduced until by the age of 5-7 years the eye is </a:t>
            </a:r>
            <a:r>
              <a:rPr lang="en-US" dirty="0" err="1"/>
              <a:t>emmetropic</a:t>
            </a:r>
            <a:r>
              <a:rPr lang="en-US" dirty="0"/>
              <a:t> and remains so till the age of about 50 years. </a:t>
            </a:r>
            <a:endParaRPr lang="en-US" dirty="0" smtClean="0"/>
          </a:p>
        </p:txBody>
      </p:sp>
    </p:spTree>
    <p:extLst>
      <p:ext uri="{BB962C8B-B14F-4D97-AF65-F5344CB8AC3E}">
        <p14:creationId xmlns:p14="http://schemas.microsoft.com/office/powerpoint/2010/main" val="39284402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en-US" dirty="0"/>
          </a:p>
        </p:txBody>
      </p:sp>
      <p:sp>
        <p:nvSpPr>
          <p:cNvPr id="3" name="Text Placeholder 2"/>
          <p:cNvSpPr>
            <a:spLocks noGrp="1"/>
          </p:cNvSpPr>
          <p:nvPr>
            <p:ph type="body" idx="1"/>
          </p:nvPr>
        </p:nvSpPr>
        <p:spPr/>
        <p:txBody>
          <a:bodyPr/>
          <a:lstStyle/>
          <a:p>
            <a:endParaRPr lang="en-US"/>
          </a:p>
        </p:txBody>
      </p:sp>
      <p:sp>
        <p:nvSpPr>
          <p:cNvPr id="4" name="Content Placeholder 3"/>
          <p:cNvSpPr>
            <a:spLocks noGrp="1"/>
          </p:cNvSpPr>
          <p:nvPr>
            <p:ph sz="half" idx="2"/>
          </p:nvPr>
        </p:nvSpPr>
        <p:spPr/>
        <p:txBody>
          <a:bodyPr/>
          <a:lstStyle/>
          <a:p>
            <a:r>
              <a:rPr lang="en-US" dirty="0" smtClean="0"/>
              <a:t>Appropriate convex lenses can compensate for the waning of accommodative power</a:t>
            </a:r>
            <a:endParaRPr lang="en-US" dirty="0"/>
          </a:p>
        </p:txBody>
      </p:sp>
      <p:sp>
        <p:nvSpPr>
          <p:cNvPr id="5" name="Text Placeholder 4"/>
          <p:cNvSpPr>
            <a:spLocks noGrp="1"/>
          </p:cNvSpPr>
          <p:nvPr>
            <p:ph type="body" sz="quarter" idx="3"/>
          </p:nvPr>
        </p:nvSpPr>
        <p:spPr/>
        <p:txBody>
          <a:bodyPr/>
          <a:lstStyle/>
          <a:p>
            <a:endParaRPr lang="en-US"/>
          </a:p>
        </p:txBody>
      </p:sp>
      <p:sp>
        <p:nvSpPr>
          <p:cNvPr id="6" name="Content Placeholder 5"/>
          <p:cNvSpPr>
            <a:spLocks noGrp="1"/>
          </p:cNvSpPr>
          <p:nvPr>
            <p:ph sz="quarter" idx="4"/>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2286000"/>
            <a:ext cx="38100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957219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LOW VISION</a:t>
            </a:r>
            <a:endParaRPr lang="en-US"/>
          </a:p>
        </p:txBody>
      </p:sp>
      <p:sp>
        <p:nvSpPr>
          <p:cNvPr id="3" name="Content Placeholder 2"/>
          <p:cNvSpPr>
            <a:spLocks noGrp="1"/>
          </p:cNvSpPr>
          <p:nvPr>
            <p:ph idx="1"/>
          </p:nvPr>
        </p:nvSpPr>
        <p:spPr/>
        <p:txBody>
          <a:bodyPr/>
          <a:lstStyle/>
          <a:p>
            <a:r>
              <a:rPr lang="en-US" dirty="0"/>
              <a:t>Low vision is the term used to refer to a visual impairment that is not correctable through surgery, pharmaceuticals, glasses or contact lenses. </a:t>
            </a:r>
            <a:endParaRPr lang="en-US" dirty="0" smtClean="0"/>
          </a:p>
          <a:p>
            <a:r>
              <a:rPr lang="en-US" dirty="0" smtClean="0"/>
              <a:t>It </a:t>
            </a:r>
            <a:r>
              <a:rPr lang="en-US" dirty="0"/>
              <a:t>is often characterized by partial sight, such as blurred vision, blind spots or tunnel vision, but also includes legal blindness.</a:t>
            </a:r>
          </a:p>
        </p:txBody>
      </p:sp>
    </p:spTree>
    <p:extLst>
      <p:ext uri="{BB962C8B-B14F-4D97-AF65-F5344CB8AC3E}">
        <p14:creationId xmlns:p14="http://schemas.microsoft.com/office/powerpoint/2010/main" val="33635412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Causes of Low Vision</a:t>
            </a:r>
          </a:p>
        </p:txBody>
      </p:sp>
      <p:sp>
        <p:nvSpPr>
          <p:cNvPr id="3" name="Content Placeholder 2"/>
          <p:cNvSpPr>
            <a:spLocks noGrp="1"/>
          </p:cNvSpPr>
          <p:nvPr>
            <p:ph idx="1"/>
          </p:nvPr>
        </p:nvSpPr>
        <p:spPr/>
        <p:txBody>
          <a:bodyPr/>
          <a:lstStyle/>
          <a:p>
            <a:r>
              <a:rPr lang="en-US" dirty="0"/>
              <a:t>Low vision can be caused by eye diseases, such as macular degeneration, glaucoma, diabetic retinopathy and retinitis </a:t>
            </a:r>
            <a:r>
              <a:rPr lang="en-US" dirty="0" err="1"/>
              <a:t>pigmentosa</a:t>
            </a:r>
            <a:r>
              <a:rPr lang="en-US" dirty="0"/>
              <a:t>. It can also be caused by eye injuries. </a:t>
            </a:r>
            <a:endParaRPr lang="en-US" dirty="0" smtClean="0"/>
          </a:p>
          <a:p>
            <a:r>
              <a:rPr lang="en-US" dirty="0" smtClean="0"/>
              <a:t>These </a:t>
            </a:r>
            <a:r>
              <a:rPr lang="en-US" dirty="0"/>
              <a:t>conditions can occur at any age but are more common in older people</a:t>
            </a:r>
            <a:r>
              <a:rPr lang="en-US" dirty="0" smtClean="0"/>
              <a:t>.</a:t>
            </a:r>
          </a:p>
          <a:p>
            <a:r>
              <a:rPr lang="en-US" dirty="0" smtClean="0"/>
              <a:t> </a:t>
            </a:r>
            <a:r>
              <a:rPr lang="en-US" dirty="0"/>
              <a:t>However, normal aging of the eye does not lead to low vision.</a:t>
            </a:r>
          </a:p>
        </p:txBody>
      </p:sp>
    </p:spTree>
    <p:extLst>
      <p:ext uri="{BB962C8B-B14F-4D97-AF65-F5344CB8AC3E}">
        <p14:creationId xmlns:p14="http://schemas.microsoft.com/office/powerpoint/2010/main" val="30454972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0"/>
            <a:ext cx="8839200"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754248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 of low vision</a:t>
            </a:r>
            <a:endParaRPr lang="en-US" dirty="0"/>
          </a:p>
        </p:txBody>
      </p:sp>
      <p:sp>
        <p:nvSpPr>
          <p:cNvPr id="3" name="Content Placeholder 2"/>
          <p:cNvSpPr>
            <a:spLocks noGrp="1"/>
          </p:cNvSpPr>
          <p:nvPr>
            <p:ph idx="1"/>
          </p:nvPr>
        </p:nvSpPr>
        <p:spPr/>
        <p:txBody>
          <a:bodyPr>
            <a:normAutofit/>
          </a:bodyPr>
          <a:lstStyle/>
          <a:p>
            <a:r>
              <a:rPr lang="en-US" dirty="0"/>
              <a:t>Though lost vision cannot be restored, a combination of vision training, rehabilitation and low vision devices can provide independence and an increased quality of life. </a:t>
            </a:r>
            <a:endParaRPr lang="en-US" dirty="0" smtClean="0"/>
          </a:p>
          <a:p>
            <a:r>
              <a:rPr lang="en-US" dirty="0" smtClean="0"/>
              <a:t>The </a:t>
            </a:r>
            <a:r>
              <a:rPr lang="en-US" dirty="0"/>
              <a:t>key is working in tandem with a low vision specialist. </a:t>
            </a:r>
            <a:endParaRPr lang="en-US" dirty="0" smtClean="0"/>
          </a:p>
        </p:txBody>
      </p:sp>
    </p:spTree>
    <p:extLst>
      <p:ext uri="{BB962C8B-B14F-4D97-AF65-F5344CB8AC3E}">
        <p14:creationId xmlns:p14="http://schemas.microsoft.com/office/powerpoint/2010/main" val="14570556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Other professionals, such as social workers, instructors, technicians and therapists, can also play a part in restoring </a:t>
            </a:r>
            <a:r>
              <a:rPr lang="en-US" dirty="0" smtClean="0"/>
              <a:t>independence.</a:t>
            </a:r>
          </a:p>
          <a:p>
            <a:endParaRPr lang="en-US" dirty="0"/>
          </a:p>
          <a:p>
            <a:r>
              <a:rPr lang="en-US" dirty="0" smtClean="0"/>
              <a:t>With </a:t>
            </a:r>
            <a:r>
              <a:rPr lang="en-US" dirty="0"/>
              <a:t>proper training, some people can even learn to drive while wearing their low vision devices.</a:t>
            </a:r>
          </a:p>
          <a:p>
            <a:endParaRPr lang="en-US" dirty="0"/>
          </a:p>
        </p:txBody>
      </p:sp>
    </p:spTree>
    <p:extLst>
      <p:ext uri="{BB962C8B-B14F-4D97-AF65-F5344CB8AC3E}">
        <p14:creationId xmlns:p14="http://schemas.microsoft.com/office/powerpoint/2010/main" val="14671339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Low Vision Aids are tools that help those with vision loss maximize their remaining vision and these devices fall into one of three broad categories:</a:t>
            </a:r>
          </a:p>
          <a:p>
            <a:endParaRPr lang="en-US" dirty="0"/>
          </a:p>
          <a:p>
            <a:r>
              <a:rPr lang="en-US" dirty="0"/>
              <a:t>    Optical devices.</a:t>
            </a:r>
          </a:p>
          <a:p>
            <a:r>
              <a:rPr lang="en-US" dirty="0"/>
              <a:t>    Electronic devices.</a:t>
            </a:r>
          </a:p>
          <a:p>
            <a:r>
              <a:rPr lang="en-US" dirty="0"/>
              <a:t>    Non-optical devices.</a:t>
            </a:r>
          </a:p>
        </p:txBody>
      </p:sp>
    </p:spTree>
    <p:extLst>
      <p:ext uri="{BB962C8B-B14F-4D97-AF65-F5344CB8AC3E}">
        <p14:creationId xmlns:p14="http://schemas.microsoft.com/office/powerpoint/2010/main" val="19402052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Optical Device</a:t>
            </a:r>
            <a:endParaRPr lang="en-US"/>
          </a:p>
        </p:txBody>
      </p:sp>
      <p:sp>
        <p:nvSpPr>
          <p:cNvPr id="3" name="Content Placeholder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752600"/>
            <a:ext cx="8000999" cy="4267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11871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Optical Device</a:t>
            </a:r>
            <a:endParaRPr lang="en-US"/>
          </a:p>
        </p:txBody>
      </p:sp>
      <p:sp>
        <p:nvSpPr>
          <p:cNvPr id="3" name="Content Placeholder 2"/>
          <p:cNvSpPr>
            <a:spLocks noGrp="1"/>
          </p:cNvSpPr>
          <p:nvPr>
            <p:ph idx="1"/>
          </p:nvPr>
        </p:nvSpPr>
        <p:spPr/>
        <p:txBody>
          <a:bodyPr/>
          <a:lstStyle/>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752600"/>
            <a:ext cx="6400800" cy="4419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064202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Optical Device</a:t>
            </a:r>
            <a:endParaRPr lang="en-US" dirty="0"/>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752600"/>
            <a:ext cx="7467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0713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After this, there is tendency to develop </a:t>
            </a:r>
            <a:r>
              <a:rPr lang="en-US" dirty="0" err="1"/>
              <a:t>hypermetropia</a:t>
            </a:r>
            <a:r>
              <a:rPr lang="en-US" dirty="0"/>
              <a:t> again, which gradually increases until at the extreme of life the eye has the same +2 to +3 with which it </a:t>
            </a:r>
            <a:r>
              <a:rPr lang="en-US" dirty="0" smtClean="0"/>
              <a:t>started.</a:t>
            </a:r>
          </a:p>
          <a:p>
            <a:endParaRPr lang="en-US" dirty="0"/>
          </a:p>
          <a:p>
            <a:r>
              <a:rPr lang="en-US" dirty="0" smtClean="0"/>
              <a:t>This </a:t>
            </a:r>
            <a:r>
              <a:rPr lang="en-US" dirty="0"/>
              <a:t>senile </a:t>
            </a:r>
            <a:r>
              <a:rPr lang="en-US" dirty="0" err="1"/>
              <a:t>hypermetropia</a:t>
            </a:r>
            <a:r>
              <a:rPr lang="en-US" dirty="0"/>
              <a:t> is due to changes in the crystalline lens.</a:t>
            </a:r>
          </a:p>
          <a:p>
            <a:endParaRPr lang="en-US" dirty="0"/>
          </a:p>
        </p:txBody>
      </p:sp>
    </p:spTree>
    <p:extLst>
      <p:ext uri="{BB962C8B-B14F-4D97-AF65-F5344CB8AC3E}">
        <p14:creationId xmlns:p14="http://schemas.microsoft.com/office/powerpoint/2010/main" val="39901536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Electronic Device</a:t>
            </a:r>
            <a:endParaRPr lang="en-US" dirty="0"/>
          </a:p>
        </p:txBody>
      </p:sp>
      <p:sp>
        <p:nvSpPr>
          <p:cNvPr id="3" name="Content Placeholder 2"/>
          <p:cNvSpPr>
            <a:spLocks noGrp="1"/>
          </p:cNvSpPr>
          <p:nvPr>
            <p:ph idx="1"/>
          </p:nvPr>
        </p:nvSpPr>
        <p:spPr/>
        <p:txBody>
          <a:bodyPr/>
          <a:lstStyle/>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676400"/>
            <a:ext cx="66294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60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err="1"/>
              <a:t>Ametropia</a:t>
            </a:r>
            <a:r>
              <a:rPr lang="en-US" dirty="0"/>
              <a:t> (a condition of refractive error), is defined as a state of refraction, when the parallel rays of light coming from infinity (with accommodation at rest), are focused either in front or behind the sensitive layer of retina, in one or both the meridians. </a:t>
            </a:r>
            <a:endParaRPr lang="en-US" dirty="0" smtClean="0"/>
          </a:p>
          <a:p>
            <a:r>
              <a:rPr lang="en-US" dirty="0" smtClean="0"/>
              <a:t>The </a:t>
            </a:r>
            <a:r>
              <a:rPr lang="en-US" dirty="0" err="1"/>
              <a:t>ametropia</a:t>
            </a:r>
            <a:r>
              <a:rPr lang="en-US" dirty="0"/>
              <a:t> includes myopia, </a:t>
            </a:r>
            <a:r>
              <a:rPr lang="en-US" dirty="0" err="1"/>
              <a:t>hypermetropia</a:t>
            </a:r>
            <a:r>
              <a:rPr lang="en-US" dirty="0"/>
              <a:t> and astigmatism. </a:t>
            </a:r>
          </a:p>
        </p:txBody>
      </p:sp>
    </p:spTree>
    <p:extLst>
      <p:ext uri="{BB962C8B-B14F-4D97-AF65-F5344CB8AC3E}">
        <p14:creationId xmlns:p14="http://schemas.microsoft.com/office/powerpoint/2010/main" val="1910200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HYPERMETROPIA </a:t>
            </a:r>
          </a:p>
        </p:txBody>
      </p:sp>
      <p:sp>
        <p:nvSpPr>
          <p:cNvPr id="3" name="Content Placeholder 2"/>
          <p:cNvSpPr>
            <a:spLocks noGrp="1"/>
          </p:cNvSpPr>
          <p:nvPr>
            <p:ph idx="1"/>
          </p:nvPr>
        </p:nvSpPr>
        <p:spPr/>
        <p:txBody>
          <a:bodyPr>
            <a:normAutofit lnSpcReduction="10000"/>
          </a:bodyPr>
          <a:lstStyle/>
          <a:p>
            <a:r>
              <a:rPr lang="en-US" dirty="0" err="1"/>
              <a:t>Hypermetropia</a:t>
            </a:r>
            <a:r>
              <a:rPr lang="en-US" dirty="0"/>
              <a:t> (hyperopia) or long-sightedness is the refractive state of the eye wherein parallel rays of light coming from infinity are focused behind the retina with accommodation being at </a:t>
            </a:r>
            <a:r>
              <a:rPr lang="en-US" dirty="0" smtClean="0"/>
              <a:t>rest. </a:t>
            </a:r>
          </a:p>
          <a:p>
            <a:endParaRPr lang="en-US" dirty="0"/>
          </a:p>
          <a:p>
            <a:r>
              <a:rPr lang="en-US" dirty="0" smtClean="0"/>
              <a:t>Thus</a:t>
            </a:r>
            <a:r>
              <a:rPr lang="en-US" dirty="0"/>
              <a:t>, the posterior focal point is behind the retina, which therefore receives a blurred image.</a:t>
            </a:r>
          </a:p>
        </p:txBody>
      </p:sp>
    </p:spTree>
    <p:extLst>
      <p:ext uri="{BB962C8B-B14F-4D97-AF65-F5344CB8AC3E}">
        <p14:creationId xmlns:p14="http://schemas.microsoft.com/office/powerpoint/2010/main" val="1483589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676400"/>
            <a:ext cx="73152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5977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Etiology</a:t>
            </a:r>
          </a:p>
        </p:txBody>
      </p:sp>
      <p:sp>
        <p:nvSpPr>
          <p:cNvPr id="3" name="Content Placeholder 2"/>
          <p:cNvSpPr>
            <a:spLocks noGrp="1"/>
          </p:cNvSpPr>
          <p:nvPr>
            <p:ph idx="1"/>
          </p:nvPr>
        </p:nvSpPr>
        <p:spPr/>
        <p:txBody>
          <a:bodyPr>
            <a:normAutofit fontScale="92500" lnSpcReduction="10000"/>
          </a:bodyPr>
          <a:lstStyle/>
          <a:p>
            <a:r>
              <a:rPr lang="en-US" dirty="0" err="1"/>
              <a:t>Hypermetropia</a:t>
            </a:r>
            <a:r>
              <a:rPr lang="en-US" dirty="0"/>
              <a:t> may be axial, </a:t>
            </a:r>
            <a:r>
              <a:rPr lang="en-US" dirty="0" err="1"/>
              <a:t>curvatural</a:t>
            </a:r>
            <a:r>
              <a:rPr lang="en-US" dirty="0"/>
              <a:t>, index, positional and due to absence of lens. </a:t>
            </a:r>
            <a:endParaRPr lang="en-US" dirty="0" smtClean="0"/>
          </a:p>
          <a:p>
            <a:r>
              <a:rPr lang="en-US" dirty="0" smtClean="0"/>
              <a:t>1</a:t>
            </a:r>
            <a:r>
              <a:rPr lang="en-US" dirty="0"/>
              <a:t>. Axial </a:t>
            </a:r>
            <a:r>
              <a:rPr lang="en-US" dirty="0" err="1"/>
              <a:t>hypermetropia</a:t>
            </a:r>
            <a:r>
              <a:rPr lang="en-US" dirty="0"/>
              <a:t> is by far the commonest form</a:t>
            </a:r>
            <a:r>
              <a:rPr lang="en-US" dirty="0" smtClean="0"/>
              <a:t>.</a:t>
            </a:r>
          </a:p>
          <a:p>
            <a:r>
              <a:rPr lang="en-US" dirty="0" smtClean="0"/>
              <a:t> </a:t>
            </a:r>
            <a:r>
              <a:rPr lang="en-US" dirty="0"/>
              <a:t>In this condition the total refractive power of eye is normal but there is an axial shortening of eyeball</a:t>
            </a:r>
            <a:r>
              <a:rPr lang="en-US" dirty="0" smtClean="0"/>
              <a:t>.</a:t>
            </a:r>
          </a:p>
          <a:p>
            <a:r>
              <a:rPr lang="en-US" dirty="0" smtClean="0"/>
              <a:t> </a:t>
            </a:r>
            <a:r>
              <a:rPr lang="en-US" dirty="0"/>
              <a:t>About 1–mm shortening of the </a:t>
            </a:r>
            <a:r>
              <a:rPr lang="en-US" dirty="0" err="1"/>
              <a:t>anteroposterior</a:t>
            </a:r>
            <a:r>
              <a:rPr lang="en-US" dirty="0"/>
              <a:t> diameter of the eye results in 3 </a:t>
            </a:r>
            <a:r>
              <a:rPr lang="en-US" dirty="0" err="1"/>
              <a:t>dioptres</a:t>
            </a:r>
            <a:r>
              <a:rPr lang="en-US" dirty="0"/>
              <a:t> of </a:t>
            </a:r>
            <a:r>
              <a:rPr lang="en-US" dirty="0" err="1"/>
              <a:t>hypermetropia</a:t>
            </a:r>
            <a:r>
              <a:rPr lang="en-US" dirty="0"/>
              <a:t>. </a:t>
            </a:r>
          </a:p>
        </p:txBody>
      </p:sp>
    </p:spTree>
    <p:extLst>
      <p:ext uri="{BB962C8B-B14F-4D97-AF65-F5344CB8AC3E}">
        <p14:creationId xmlns:p14="http://schemas.microsoft.com/office/powerpoint/2010/main" val="24308183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1748</Words>
  <Application>Microsoft Office PowerPoint</Application>
  <PresentationFormat>On-screen Show (4:3)</PresentationFormat>
  <Paragraphs>144</Paragraphs>
  <Slides>50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50</vt:i4>
      </vt:variant>
    </vt:vector>
  </HeadingPairs>
  <TitlesOfParts>
    <vt:vector size="53" baseType="lpstr">
      <vt:lpstr>Arial</vt:lpstr>
      <vt:lpstr>Calibri</vt:lpstr>
      <vt:lpstr>Office Theme</vt:lpstr>
      <vt:lpstr>REFRACTIVE ERROR AND LOW VISION</vt:lpstr>
      <vt:lpstr>PowerPoint Presentation</vt:lpstr>
      <vt:lpstr>PowerPoint Presentation</vt:lpstr>
      <vt:lpstr>PowerPoint Presentation</vt:lpstr>
      <vt:lpstr>PowerPoint Presentation</vt:lpstr>
      <vt:lpstr>PowerPoint Presentation</vt:lpstr>
      <vt:lpstr>HYPERMETROPIA </vt:lpstr>
      <vt:lpstr>PowerPoint Presentation</vt:lpstr>
      <vt:lpstr>Etiology</vt:lpstr>
      <vt:lpstr>PowerPoint Presentation</vt:lpstr>
      <vt:lpstr>PowerPoint Presentation</vt:lpstr>
      <vt:lpstr>PowerPoint Presentation</vt:lpstr>
      <vt:lpstr>Clinical picture </vt:lpstr>
      <vt:lpstr>PowerPoint Presentation</vt:lpstr>
      <vt:lpstr>PowerPoint Presentation</vt:lpstr>
      <vt:lpstr>PowerPoint Presentation</vt:lpstr>
      <vt:lpstr>PowerPoint Presentation</vt:lpstr>
      <vt:lpstr>PowerPoint Presentation</vt:lpstr>
      <vt:lpstr>PowerPoint Presentation</vt:lpstr>
      <vt:lpstr>Treatment</vt:lpstr>
      <vt:lpstr>MYOPIA</vt:lpstr>
      <vt:lpstr>Etiological classification </vt:lpstr>
      <vt:lpstr>PowerPoint Presentation</vt:lpstr>
      <vt:lpstr>Clinical picture </vt:lpstr>
      <vt:lpstr>PowerPoint Presentation</vt:lpstr>
      <vt:lpstr>PowerPoint Presentation</vt:lpstr>
      <vt:lpstr>PowerPoint Presentation</vt:lpstr>
      <vt:lpstr>PowerPoint Presentation</vt:lpstr>
      <vt:lpstr>ASTIGMATISM</vt:lpstr>
      <vt:lpstr>PowerPoint Presentation</vt:lpstr>
      <vt:lpstr>Etiology</vt:lpstr>
      <vt:lpstr>PowerPoint Presentation</vt:lpstr>
      <vt:lpstr>Clinical Pictures</vt:lpstr>
      <vt:lpstr>PowerPoint Presentation</vt:lpstr>
      <vt:lpstr>PowerPoint Presentation</vt:lpstr>
      <vt:lpstr>PowerPoint Presentation</vt:lpstr>
      <vt:lpstr>Treatment</vt:lpstr>
      <vt:lpstr>PRESBYOPIA</vt:lpstr>
      <vt:lpstr>PowerPoint Presentation</vt:lpstr>
      <vt:lpstr>TREATMENT</vt:lpstr>
      <vt:lpstr>LOW VISION</vt:lpstr>
      <vt:lpstr>Causes of Low Vision</vt:lpstr>
      <vt:lpstr>PowerPoint Presentation</vt:lpstr>
      <vt:lpstr>Treatment of low vision</vt:lpstr>
      <vt:lpstr>PowerPoint Presentation</vt:lpstr>
      <vt:lpstr>PowerPoint Presentation</vt:lpstr>
      <vt:lpstr>Optical Device</vt:lpstr>
      <vt:lpstr>Optical Device</vt:lpstr>
      <vt:lpstr>Non Optical Device</vt:lpstr>
      <vt:lpstr>Electronic Device</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REFRACTIVE ERROR AND LOW VISION</dc:title>
  <dc:creator>user</dc:creator>
  <cp:lastModifiedBy>user</cp:lastModifiedBy>
  <cp:revision>30</cp:revision>
  <dcterms:created xsi:type="dcterms:W3CDTF">2016-07-21T08:02:40Z</dcterms:created>
  <dcterms:modified xsi:type="dcterms:W3CDTF">2019-07-24T09:23:59Z</dcterms:modified>
</cp:coreProperties>
</file>